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6858000" cy="9906000" type="A4"/>
  <p:notesSz cx="7096125" cy="1022985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1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4988" cy="513269"/>
          </a:xfrm>
          <a:prstGeom prst="rect">
            <a:avLst/>
          </a:prstGeom>
        </p:spPr>
        <p:txBody>
          <a:bodyPr vert="horz" lIns="99002" tIns="49501" rIns="99002" bIns="4950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9495" y="0"/>
            <a:ext cx="3074988" cy="513269"/>
          </a:xfrm>
          <a:prstGeom prst="rect">
            <a:avLst/>
          </a:prstGeom>
        </p:spPr>
        <p:txBody>
          <a:bodyPr vert="horz" lIns="99002" tIns="49501" rIns="99002" bIns="49501" rtlCol="0"/>
          <a:lstStyle>
            <a:lvl1pPr algn="r">
              <a:defRPr sz="1300"/>
            </a:lvl1pPr>
          </a:lstStyle>
          <a:p>
            <a:fld id="{782AEF81-86F3-4D1C-AD35-3ACF4890E6EC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7938"/>
            <a:ext cx="2387600" cy="3452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02" tIns="49501" rIns="99002" bIns="4950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3116"/>
            <a:ext cx="5676900" cy="4028003"/>
          </a:xfrm>
          <a:prstGeom prst="rect">
            <a:avLst/>
          </a:prstGeom>
        </p:spPr>
        <p:txBody>
          <a:bodyPr vert="horz" lIns="99002" tIns="49501" rIns="99002" bIns="495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6583"/>
            <a:ext cx="3074988" cy="513268"/>
          </a:xfrm>
          <a:prstGeom prst="rect">
            <a:avLst/>
          </a:prstGeom>
        </p:spPr>
        <p:txBody>
          <a:bodyPr vert="horz" lIns="99002" tIns="49501" rIns="99002" bIns="4950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9495" y="9716583"/>
            <a:ext cx="3074988" cy="513268"/>
          </a:xfrm>
          <a:prstGeom prst="rect">
            <a:avLst/>
          </a:prstGeom>
        </p:spPr>
        <p:txBody>
          <a:bodyPr vert="horz" lIns="99002" tIns="49501" rIns="99002" bIns="49501" rtlCol="0" anchor="b"/>
          <a:lstStyle>
            <a:lvl1pPr algn="r">
              <a:defRPr sz="1300"/>
            </a:lvl1pPr>
          </a:lstStyle>
          <a:p>
            <a:fld id="{45BDE2D6-7C68-42A0-BAC4-54EACB051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04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47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3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4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9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91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06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1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72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80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63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39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4EB3-EE59-4CC7-A59A-CD539D2BDBF6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AEC64-427B-404C-983A-8596AF174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jpg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18E99EF-F7F7-4FCD-98B5-662A41D5191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17" r="8807" b="5769"/>
          <a:stretch/>
        </p:blipFill>
        <p:spPr>
          <a:xfrm>
            <a:off x="3105149" y="-171443"/>
            <a:ext cx="3895725" cy="1964001"/>
          </a:xfrm>
          <a:prstGeom prst="rect">
            <a:avLst/>
          </a:prstGeom>
        </p:spPr>
      </p:pic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DEB33EA2-92B4-40A7-B26E-57C27478CECE}"/>
              </a:ext>
            </a:extLst>
          </p:cNvPr>
          <p:cNvSpPr/>
          <p:nvPr/>
        </p:nvSpPr>
        <p:spPr>
          <a:xfrm>
            <a:off x="649573" y="-202814"/>
            <a:ext cx="3535680" cy="1995372"/>
          </a:xfrm>
          <a:prstGeom prst="homePlate">
            <a:avLst>
              <a:gd name="adj" fmla="val 2550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Arial Black" panose="020B0A04020102020204" pitchFamily="34" charset="0"/>
            </a:endParaRP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35DF9596-94D5-4A2F-A858-05D1F0190931}"/>
              </a:ext>
            </a:extLst>
          </p:cNvPr>
          <p:cNvSpPr/>
          <p:nvPr/>
        </p:nvSpPr>
        <p:spPr>
          <a:xfrm>
            <a:off x="-180976" y="-199656"/>
            <a:ext cx="4045680" cy="1992214"/>
          </a:xfrm>
          <a:prstGeom prst="homePlate">
            <a:avLst>
              <a:gd name="adj" fmla="val 25503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General Practice Referral </a:t>
            </a:r>
            <a:br>
              <a:rPr lang="en-GB" sz="2000" dirty="0">
                <a:latin typeface="Arial Black" panose="020B0A04020102020204" pitchFamily="34" charset="0"/>
              </a:rPr>
            </a:b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  <a:br>
              <a:rPr lang="en-GB" sz="2000" dirty="0">
                <a:latin typeface="Arial Black" panose="020B0A04020102020204" pitchFamily="34" charset="0"/>
              </a:rPr>
            </a:br>
            <a:r>
              <a:rPr lang="en-GB" sz="2000" dirty="0">
                <a:latin typeface="Arial Rounded MT Bold" panose="020F0704030504030204" pitchFamily="34" charset="0"/>
              </a:rPr>
              <a:t>Community Pharmacist Consultation Service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5A6E53-F7E1-410A-A6B1-C6B04C6C622A}"/>
              </a:ext>
            </a:extLst>
          </p:cNvPr>
          <p:cNvSpPr txBox="1"/>
          <p:nvPr/>
        </p:nvSpPr>
        <p:spPr>
          <a:xfrm>
            <a:off x="295656" y="1872691"/>
            <a:ext cx="62666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Since starting in October 2019, the </a:t>
            </a:r>
            <a:r>
              <a:rPr lang="en-GB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</a:t>
            </a:r>
            <a:r>
              <a:rPr lang="en-GB" sz="11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Pharmacist </a:t>
            </a:r>
            <a:r>
              <a:rPr lang="en-GB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Service (CPCS)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has supported thousands of patients referred from NHS111 with medicine needs and management of minor acuity conditions.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The service has now been extended to </a:t>
            </a:r>
            <a:r>
              <a:rPr lang="en-GB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referrals from General Practice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for minor illnesses and conditions such as constipation, cough, sore throat and joint pain*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A3D6D10-870D-4FD9-9906-F9DBE7BD9F67}"/>
              </a:ext>
            </a:extLst>
          </p:cNvPr>
          <p:cNvGrpSpPr/>
          <p:nvPr/>
        </p:nvGrpSpPr>
        <p:grpSpPr>
          <a:xfrm>
            <a:off x="-180976" y="3129103"/>
            <a:ext cx="7181850" cy="2316292"/>
            <a:chOff x="-180976" y="3598017"/>
            <a:chExt cx="7181850" cy="231629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97483CE-AC20-4CFC-9953-148B79F8C46D}"/>
                </a:ext>
              </a:extLst>
            </p:cNvPr>
            <p:cNvSpPr/>
            <p:nvPr/>
          </p:nvSpPr>
          <p:spPr>
            <a:xfrm>
              <a:off x="-180976" y="3611769"/>
              <a:ext cx="7181850" cy="438912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4C67762-37EB-4B46-BC06-20FB57BBB614}"/>
                </a:ext>
              </a:extLst>
            </p:cNvPr>
            <p:cNvGrpSpPr/>
            <p:nvPr/>
          </p:nvGrpSpPr>
          <p:grpSpPr>
            <a:xfrm>
              <a:off x="1618488" y="3598017"/>
              <a:ext cx="3621024" cy="524256"/>
              <a:chOff x="295656" y="4228810"/>
              <a:chExt cx="3621024" cy="524256"/>
            </a:xfrm>
          </p:grpSpPr>
          <p:pic>
            <p:nvPicPr>
              <p:cNvPr id="22" name="Graphic 21" descr="Subtitles outline">
                <a:extLst>
                  <a:ext uri="{FF2B5EF4-FFF2-40B4-BE49-F238E27FC236}">
                    <a16:creationId xmlns:a16="http://schemas.microsoft.com/office/drawing/2014/main" id="{8C5260E4-510C-4841-9568-DD278FC0B2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95656" y="4228810"/>
                <a:ext cx="524256" cy="524256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9329AA0-D595-44D3-A3AE-958C2726CA10}"/>
                  </a:ext>
                </a:extLst>
              </p:cNvPr>
              <p:cNvSpPr txBox="1"/>
              <p:nvPr/>
            </p:nvSpPr>
            <p:spPr>
              <a:xfrm>
                <a:off x="819912" y="4274409"/>
                <a:ext cx="30967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does it work?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B547A7A-3107-47F6-8363-109623431BAA}"/>
                </a:ext>
              </a:extLst>
            </p:cNvPr>
            <p:cNvGrpSpPr/>
            <p:nvPr/>
          </p:nvGrpSpPr>
          <p:grpSpPr>
            <a:xfrm>
              <a:off x="422910" y="4066725"/>
              <a:ext cx="6012180" cy="1847584"/>
              <a:chOff x="529590" y="4748591"/>
              <a:chExt cx="6012180" cy="1847584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DA3937C9-1BC1-498E-87A0-551A6D03259C}"/>
                  </a:ext>
                </a:extLst>
              </p:cNvPr>
              <p:cNvGrpSpPr/>
              <p:nvPr/>
            </p:nvGrpSpPr>
            <p:grpSpPr>
              <a:xfrm>
                <a:off x="529590" y="4748591"/>
                <a:ext cx="6012180" cy="1847584"/>
                <a:chOff x="246888" y="4765512"/>
                <a:chExt cx="6012180" cy="1847584"/>
              </a:xfrm>
            </p:grpSpPr>
            <p:pic>
              <p:nvPicPr>
                <p:cNvPr id="25" name="Graphic 24" descr="Sling with solid fill">
                  <a:extLst>
                    <a:ext uri="{FF2B5EF4-FFF2-40B4-BE49-F238E27FC236}">
                      <a16:creationId xmlns:a16="http://schemas.microsoft.com/office/drawing/2014/main" id="{980B7933-E136-40FF-8123-9AFE7AD81DB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2628" y="4836922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CD350715-5DCF-4BAF-B3C8-1F1B6F431A30}"/>
                    </a:ext>
                  </a:extLst>
                </p:cNvPr>
                <p:cNvSpPr txBox="1"/>
                <p:nvPr/>
              </p:nvSpPr>
              <p:spPr>
                <a:xfrm>
                  <a:off x="246888" y="5755489"/>
                  <a:ext cx="1325880" cy="5770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5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A patient contacts their GP Practice for an appointment</a:t>
                  </a:r>
                </a:p>
              </p:txBody>
            </p:sp>
            <p:pic>
              <p:nvPicPr>
                <p:cNvPr id="28" name="Graphic 27" descr="Call center with solid fill">
                  <a:extLst>
                    <a:ext uri="{FF2B5EF4-FFF2-40B4-BE49-F238E27FC236}">
                      <a16:creationId xmlns:a16="http://schemas.microsoft.com/office/drawing/2014/main" id="{0C3F5C87-7EA7-45F8-8962-863D155CCC7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14728" y="4836922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E488C6F-7093-4C59-86D7-26AD4F4F7CF0}"/>
                    </a:ext>
                  </a:extLst>
                </p:cNvPr>
                <p:cNvSpPr txBox="1"/>
                <p:nvPr/>
              </p:nvSpPr>
              <p:spPr>
                <a:xfrm>
                  <a:off x="1808988" y="5761077"/>
                  <a:ext cx="1325880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5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The practice assesses the patient for minor acuity conditions</a:t>
                  </a:r>
                </a:p>
              </p:txBody>
            </p:sp>
            <p:pic>
              <p:nvPicPr>
                <p:cNvPr id="31" name="Graphic 30" descr="Email with solid fill">
                  <a:extLst>
                    <a:ext uri="{FF2B5EF4-FFF2-40B4-BE49-F238E27FC236}">
                      <a16:creationId xmlns:a16="http://schemas.microsoft.com/office/drawing/2014/main" id="{3598AF43-E799-4E8C-839D-B27F2B1235F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76828" y="4836922"/>
                  <a:ext cx="914400" cy="914400"/>
                </a:xfrm>
                <a:prstGeom prst="rect">
                  <a:avLst/>
                </a:prstGeom>
              </p:spPr>
            </p:pic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FCA5E35A-ED3A-4681-B17A-25221203AE47}"/>
                    </a:ext>
                  </a:extLst>
                </p:cNvPr>
                <p:cNvSpPr txBox="1"/>
                <p:nvPr/>
              </p:nvSpPr>
              <p:spPr>
                <a:xfrm>
                  <a:off x="3371088" y="5751322"/>
                  <a:ext cx="1325880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If appropriate, the patient is referred electronically to their preferred pharmacy</a:t>
                  </a:r>
                </a:p>
              </p:txBody>
            </p: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36F55251-24AE-46EB-BF6D-CCA66393943E}"/>
                    </a:ext>
                  </a:extLst>
                </p:cNvPr>
                <p:cNvGrpSpPr/>
                <p:nvPr/>
              </p:nvGrpSpPr>
              <p:grpSpPr>
                <a:xfrm>
                  <a:off x="5138928" y="4765512"/>
                  <a:ext cx="914400" cy="1185177"/>
                  <a:chOff x="5043043" y="4955032"/>
                  <a:chExt cx="914400" cy="1185177"/>
                </a:xfrm>
              </p:grpSpPr>
              <p:pic>
                <p:nvPicPr>
                  <p:cNvPr id="34" name="Graphic 33" descr="Medical with solid fill">
                    <a:extLst>
                      <a:ext uri="{FF2B5EF4-FFF2-40B4-BE49-F238E27FC236}">
                        <a16:creationId xmlns:a16="http://schemas.microsoft.com/office/drawing/2014/main" id="{4AEB7A2A-AD79-4F4E-AD46-E05FFBD4C51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3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191569" y="4955032"/>
                    <a:ext cx="617347" cy="617347"/>
                  </a:xfrm>
                  <a:prstGeom prst="rect">
                    <a:avLst/>
                  </a:prstGeom>
                </p:spPr>
              </p:pic>
              <p:pic>
                <p:nvPicPr>
                  <p:cNvPr id="36" name="Graphic 35" descr="Boardroom with solid fill">
                    <a:extLst>
                      <a:ext uri="{FF2B5EF4-FFF2-40B4-BE49-F238E27FC236}">
                        <a16:creationId xmlns:a16="http://schemas.microsoft.com/office/drawing/2014/main" id="{BAE432C4-15DB-44F0-AA79-A5937C95FF1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5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43043" y="5225809"/>
                    <a:ext cx="914400" cy="914400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7164AFF6-C718-4F64-9648-01687A562A0C}"/>
                    </a:ext>
                  </a:extLst>
                </p:cNvPr>
                <p:cNvSpPr txBox="1"/>
                <p:nvPr/>
              </p:nvSpPr>
              <p:spPr>
                <a:xfrm>
                  <a:off x="4933188" y="5761077"/>
                  <a:ext cx="132588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The pharmacist undertakes the consultation with the patient</a:t>
                  </a:r>
                </a:p>
              </p:txBody>
            </p:sp>
          </p:grpSp>
          <p:sp>
            <p:nvSpPr>
              <p:cNvPr id="40" name="Arrow: Right 39">
                <a:extLst>
                  <a:ext uri="{FF2B5EF4-FFF2-40B4-BE49-F238E27FC236}">
                    <a16:creationId xmlns:a16="http://schemas.microsoft.com/office/drawing/2014/main" id="{2C1E6906-1922-4CE3-BF5E-16D186EA9B8A}"/>
                  </a:ext>
                </a:extLst>
              </p:cNvPr>
              <p:cNvSpPr/>
              <p:nvPr/>
            </p:nvSpPr>
            <p:spPr>
              <a:xfrm>
                <a:off x="1767840" y="5092764"/>
                <a:ext cx="323850" cy="390144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Arrow: Right 40">
                <a:extLst>
                  <a:ext uri="{FF2B5EF4-FFF2-40B4-BE49-F238E27FC236}">
                    <a16:creationId xmlns:a16="http://schemas.microsoft.com/office/drawing/2014/main" id="{A753B524-6F9C-4EC4-80A6-C39D72863027}"/>
                  </a:ext>
                </a:extLst>
              </p:cNvPr>
              <p:cNvSpPr/>
              <p:nvPr/>
            </p:nvSpPr>
            <p:spPr>
              <a:xfrm>
                <a:off x="3360356" y="5092764"/>
                <a:ext cx="323850" cy="390144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Arrow: Right 41">
                <a:extLst>
                  <a:ext uri="{FF2B5EF4-FFF2-40B4-BE49-F238E27FC236}">
                    <a16:creationId xmlns:a16="http://schemas.microsoft.com/office/drawing/2014/main" id="{18DE96C2-8E69-47D1-8C62-211397296E6F}"/>
                  </a:ext>
                </a:extLst>
              </p:cNvPr>
              <p:cNvSpPr/>
              <p:nvPr/>
            </p:nvSpPr>
            <p:spPr>
              <a:xfrm>
                <a:off x="4949254" y="5092764"/>
                <a:ext cx="323850" cy="390144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442D47E9-C0C4-4FE2-A373-889743623081}"/>
              </a:ext>
            </a:extLst>
          </p:cNvPr>
          <p:cNvSpPr/>
          <p:nvPr/>
        </p:nvSpPr>
        <p:spPr>
          <a:xfrm>
            <a:off x="-180976" y="5487187"/>
            <a:ext cx="7181850" cy="4389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6" name="Graphic 45" descr="Subtitles outline">
            <a:extLst>
              <a:ext uri="{FF2B5EF4-FFF2-40B4-BE49-F238E27FC236}">
                <a16:creationId xmlns:a16="http://schemas.microsoft.com/office/drawing/2014/main" id="{38A14D57-A375-4C9E-AA00-9C7E799D27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18488" y="5488409"/>
            <a:ext cx="524256" cy="524256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438A600A-AB4D-4C39-BB33-42135AA00A28}"/>
              </a:ext>
            </a:extLst>
          </p:cNvPr>
          <p:cNvSpPr txBox="1"/>
          <p:nvPr/>
        </p:nvSpPr>
        <p:spPr>
          <a:xfrm>
            <a:off x="2186940" y="5505731"/>
            <a:ext cx="3096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benefits?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0E0DB64-72FA-4D44-A5EB-83C6E98BC045}"/>
              </a:ext>
            </a:extLst>
          </p:cNvPr>
          <p:cNvSpPr txBox="1"/>
          <p:nvPr/>
        </p:nvSpPr>
        <p:spPr>
          <a:xfrm>
            <a:off x="128524" y="9557248"/>
            <a:ext cx="3600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latin typeface="Arial" panose="020B0604020202020204" pitchFamily="34" charset="0"/>
                <a:cs typeface="Arial" panose="020B0604020202020204" pitchFamily="34" charset="0"/>
              </a:rPr>
              <a:t>*A full list of appropriate conditions is provided in the GP Toolkit and CPCS service specification</a:t>
            </a:r>
          </a:p>
          <a:p>
            <a:r>
              <a:rPr lang="en-GB" sz="500" dirty="0">
                <a:latin typeface="Arial" panose="020B0604020202020204" pitchFamily="34" charset="0"/>
                <a:cs typeface="Arial" panose="020B0604020202020204" pitchFamily="34" charset="0"/>
              </a:rPr>
              <a:t>** Data and feedback from pilot sites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19B6E9-8019-4F0D-AB96-18F4C8E110DA}"/>
              </a:ext>
            </a:extLst>
          </p:cNvPr>
          <p:cNvSpPr txBox="1"/>
          <p:nvPr/>
        </p:nvSpPr>
        <p:spPr>
          <a:xfrm>
            <a:off x="246888" y="6057900"/>
            <a:ext cx="361781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Referring patients to CPCS this way:</a:t>
            </a:r>
            <a:b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Gives the pharmacist all the information needed to provide the service safely and effectively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 allows the patient to be seen the same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Frees up practice appointment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information captured during the consultation to be shared with the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7B46AE4-68A8-45FB-B68F-CFD9D2158E14}"/>
              </a:ext>
            </a:extLst>
          </p:cNvPr>
          <p:cNvGrpSpPr/>
          <p:nvPr/>
        </p:nvGrpSpPr>
        <p:grpSpPr>
          <a:xfrm>
            <a:off x="3837273" y="6112024"/>
            <a:ext cx="2804478" cy="1228036"/>
            <a:chOff x="3752850" y="6037221"/>
            <a:chExt cx="2804478" cy="1228036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5819F940-2BE0-4BB3-933B-560B70483ECD}"/>
                </a:ext>
              </a:extLst>
            </p:cNvPr>
            <p:cNvSpPr/>
            <p:nvPr/>
          </p:nvSpPr>
          <p:spPr>
            <a:xfrm>
              <a:off x="3752850" y="6037221"/>
              <a:ext cx="2804478" cy="42809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1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91% </a:t>
              </a:r>
              <a:r>
                <a:rPr lang="en-GB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GP Staff indicated they would recommend this service to other GP practices</a:t>
              </a:r>
              <a:r>
                <a:rPr lang="en-GB" sz="900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**</a:t>
              </a: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609E37E5-C284-4E10-BCA4-28BFA8478FDD}"/>
                </a:ext>
              </a:extLst>
            </p:cNvPr>
            <p:cNvSpPr/>
            <p:nvPr/>
          </p:nvSpPr>
          <p:spPr>
            <a:xfrm>
              <a:off x="3866705" y="6437192"/>
              <a:ext cx="2576767" cy="42809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1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89% </a:t>
              </a:r>
              <a:r>
                <a:rPr lang="en-GB" sz="9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patients were ‘definitely satisfied’ with the consultation with the pharmacist</a:t>
              </a:r>
              <a:r>
                <a:rPr lang="en-GB" sz="900" baseline="30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**</a:t>
              </a:r>
              <a:endParaRPr lang="en-GB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D15C53BB-C3A9-49FD-A8AC-FED1D2F10715}"/>
                </a:ext>
              </a:extLst>
            </p:cNvPr>
            <p:cNvSpPr/>
            <p:nvPr/>
          </p:nvSpPr>
          <p:spPr>
            <a:xfrm>
              <a:off x="3953128" y="6826345"/>
              <a:ext cx="2403920" cy="43891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9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Patients cited convenience, time-saving, &amp; being able to fit appointments around work as reasons to use the service again</a:t>
              </a:r>
              <a:r>
                <a:rPr lang="en-GB" sz="900" baseline="300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**</a:t>
              </a:r>
              <a:endParaRPr lang="en-GB" sz="9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9" name="Picture 58" descr="Logo&#10;&#10;Description automatically generated">
            <a:extLst>
              <a:ext uri="{FF2B5EF4-FFF2-40B4-BE49-F238E27FC236}">
                <a16:creationId xmlns:a16="http://schemas.microsoft.com/office/drawing/2014/main" id="{A48C7C7D-8447-481E-816A-11FE747D3D9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181" y="9513231"/>
            <a:ext cx="443738" cy="294043"/>
          </a:xfrm>
          <a:prstGeom prst="rect">
            <a:avLst/>
          </a:prstGeom>
        </p:spPr>
      </p:pic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918A293-37DF-4A30-B38B-A39E9EC07133}"/>
              </a:ext>
            </a:extLst>
          </p:cNvPr>
          <p:cNvCxnSpPr>
            <a:cxnSpLocks/>
          </p:cNvCxnSpPr>
          <p:nvPr/>
        </p:nvCxnSpPr>
        <p:spPr>
          <a:xfrm>
            <a:off x="-180977" y="9442450"/>
            <a:ext cx="72866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Parallelogram 66">
            <a:extLst>
              <a:ext uri="{FF2B5EF4-FFF2-40B4-BE49-F238E27FC236}">
                <a16:creationId xmlns:a16="http://schemas.microsoft.com/office/drawing/2014/main" id="{1E439DFA-7AB9-4417-AE11-4307D5CBE9EB}"/>
              </a:ext>
            </a:extLst>
          </p:cNvPr>
          <p:cNvSpPr/>
          <p:nvPr/>
        </p:nvSpPr>
        <p:spPr>
          <a:xfrm rot="10800000" flipH="1">
            <a:off x="5638801" y="-175608"/>
            <a:ext cx="1219200" cy="1968166"/>
          </a:xfrm>
          <a:prstGeom prst="parallelogram">
            <a:avLst>
              <a:gd name="adj" fmla="val 8172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5FD9E26-9554-4334-B3AB-5F711E4CDDA2}"/>
              </a:ext>
            </a:extLst>
          </p:cNvPr>
          <p:cNvSpPr/>
          <p:nvPr/>
        </p:nvSpPr>
        <p:spPr>
          <a:xfrm>
            <a:off x="-180977" y="7607228"/>
            <a:ext cx="7181849" cy="4389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0" name="Graphic 69" descr="Subtitles outline">
            <a:extLst>
              <a:ext uri="{FF2B5EF4-FFF2-40B4-BE49-F238E27FC236}">
                <a16:creationId xmlns:a16="http://schemas.microsoft.com/office/drawing/2014/main" id="{E7C779E8-6FCA-4EEE-90B0-47605364D3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18488" y="7608450"/>
            <a:ext cx="524256" cy="524256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C87E22DE-BFC0-4824-990C-B57471488619}"/>
              </a:ext>
            </a:extLst>
          </p:cNvPr>
          <p:cNvSpPr txBox="1"/>
          <p:nvPr/>
        </p:nvSpPr>
        <p:spPr>
          <a:xfrm>
            <a:off x="2186940" y="7625772"/>
            <a:ext cx="3276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get involved?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3FC355A-1D0A-40CF-9436-6F6A68FA3F96}"/>
              </a:ext>
            </a:extLst>
          </p:cNvPr>
          <p:cNvSpPr txBox="1"/>
          <p:nvPr/>
        </p:nvSpPr>
        <p:spPr>
          <a:xfrm>
            <a:off x="240761" y="8132200"/>
            <a:ext cx="64009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Rollout of GP referral will be phased over a period of time</a:t>
            </a:r>
            <a:br>
              <a:rPr lang="en-GB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will be provided for GP practice staff to support the referral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will be shared with GP staff and local pharmacies to support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interested in implementing GP referral to CPCS, email </a:t>
            </a:r>
            <a:r>
              <a:rPr lang="en-GB" sz="1100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[XXX – add appropriate email]</a:t>
            </a:r>
          </a:p>
          <a:p>
            <a:endParaRPr lang="en-GB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out for further information for your practice or pharmacy soon!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E0F874-2197-4272-81F2-B090E86F7FAD}"/>
              </a:ext>
            </a:extLst>
          </p:cNvPr>
          <p:cNvSpPr txBox="1"/>
          <p:nvPr/>
        </p:nvSpPr>
        <p:spPr>
          <a:xfrm>
            <a:off x="4652961" y="9541699"/>
            <a:ext cx="8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FF3399"/>
                </a:solidFill>
              </a:rPr>
              <a:t>LMC Logo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655909E-28B3-490A-8682-9428F7C2A7B5}"/>
              </a:ext>
            </a:extLst>
          </p:cNvPr>
          <p:cNvSpPr txBox="1"/>
          <p:nvPr/>
        </p:nvSpPr>
        <p:spPr>
          <a:xfrm>
            <a:off x="5467349" y="9541699"/>
            <a:ext cx="800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FF3399"/>
                </a:solidFill>
              </a:rPr>
              <a:t>LPC Logo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59820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93D5E3F2AD73408B8770B8ED646E13" ma:contentTypeVersion="10" ma:contentTypeDescription="Create a new document." ma:contentTypeScope="" ma:versionID="c3a776b725beb4a254702dc2bdb7c929">
  <xsd:schema xmlns:xsd="http://www.w3.org/2001/XMLSchema" xmlns:xs="http://www.w3.org/2001/XMLSchema" xmlns:p="http://schemas.microsoft.com/office/2006/metadata/properties" xmlns:ns2="87ad74db-9930-44d4-bd28-1060d8d5079c" targetNamespace="http://schemas.microsoft.com/office/2006/metadata/properties" ma:root="true" ma:fieldsID="0a787f04af75b586ac5fe40c2a3324fd" ns2:_="">
    <xsd:import namespace="87ad74db-9930-44d4-bd28-1060d8d507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ad74db-9930-44d4-bd28-1060d8d507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69373A-92B9-4B2B-8EA9-0839ACD6F2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D71FBA-617D-4D89-A675-5D21BB078A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ad74db-9930-44d4-bd28-1060d8d507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20E7F7-C936-47A1-8A69-B6C333DB4B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328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Jenks</dc:creator>
  <cp:lastModifiedBy>Kirsty Kelly</cp:lastModifiedBy>
  <cp:revision>30</cp:revision>
  <dcterms:created xsi:type="dcterms:W3CDTF">2020-12-18T08:05:06Z</dcterms:created>
  <dcterms:modified xsi:type="dcterms:W3CDTF">2022-01-26T10:56:37Z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ADEA16BC-37F3-4F67-90D6-CB401067CEA8</vt:lpwstr>
  </property>
  <property fmtid="{D5CDD505-2E9C-101B-9397-08002B2CF9AE}" pid="3" name="ArticulatePath">
    <vt:lpwstr>Presentation2</vt:lpwstr>
  </property>
  <property fmtid="{D5CDD505-2E9C-101B-9397-08002B2CF9AE}" pid="4" name="ContentTypeId">
    <vt:lpwstr>0x0101000193D5E3F2AD73408B8770B8ED646E13</vt:lpwstr>
  </property>
</Properties>
</file>